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0" r:id="rId4"/>
    <p:sldMasterId id="2147483811" r:id="rId5"/>
    <p:sldMasterId id="2147483787" r:id="rId6"/>
  </p:sldMasterIdLst>
  <p:notesMasterIdLst>
    <p:notesMasterId r:id="rId18"/>
  </p:notesMasterIdLst>
  <p:handoutMasterIdLst>
    <p:handoutMasterId r:id="rId19"/>
  </p:handoutMasterIdLst>
  <p:sldIdLst>
    <p:sldId id="267" r:id="rId7"/>
    <p:sldId id="5426" r:id="rId8"/>
    <p:sldId id="312" r:id="rId9"/>
    <p:sldId id="5441" r:id="rId10"/>
    <p:sldId id="5442" r:id="rId11"/>
    <p:sldId id="5445" r:id="rId12"/>
    <p:sldId id="5443" r:id="rId13"/>
    <p:sldId id="5446" r:id="rId14"/>
    <p:sldId id="301" r:id="rId15"/>
    <p:sldId id="5444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3B010A-8A24-5584-0196-18BD2F151C75}" name="Joan De Leon" initials="JL" userId="S::jdeleon_osc.gov.on.ca#ext#@csaacvm.onmicrosoft.com::1cceaa8a-eedf-4f54-b717-f410cce2f59e" providerId="AD"/>
  <p188:author id="{1B680714-6388-C902-8166-CFD9965AD1E5}" name="Nguyen, Mai Nhu" initials="MN" userId="S::mainhu.nguyen@cgi.com::c189fbf8-5337-4710-8a14-47be3a11cf9e" providerId="AD"/>
  <p188:author id="{4E9FB62C-58D1-8FBB-A59F-A53CC3BC9C51}" name="Melanie Hurn" initials="MH" userId="S::MHURN@csa-acvm.ca::06b67b41-bcb3-4527-b3e0-d11ad3983769" providerId="AD"/>
  <p188:author id="{0551072F-5632-1A9F-5D8B-87BEEF5326A0}" name="Martha Lee" initials="ML" userId="S::mlee_csa-acvm.ca#ext#@csaacvm.onmicrosoft.com::2d62ca2d-111d-4918-873c-0a68dd0c1277" providerId="AD"/>
  <p188:author id="{5627DE30-7108-4919-B6EE-8C1E7CA21E76}" name="solene.binet" initials="s" userId="solene.binet" providerId="None"/>
  <p188:author id="{873F5434-8357-6D9A-B70A-587B8D5B835A}" name="Helen Walsh" initials="HW" userId="S::hwalsh_osc.gov.on.ca#ext#@csaacvm.onmicrosoft.com::06492827-051b-49f7-bbaf-2ed136f37db0" providerId="AD"/>
  <p188:author id="{80D45E3F-60D8-F7CC-AD9B-FFAAFF48D454}" name="Seema Mitchell" initials="SM" userId="S::smitchell_csa-acvm.ca#ext#@csaacvm.onmicrosoft.com::6ef02ac0-da04-4ede-89d4-862f12b02371" providerId="AD"/>
  <p188:author id="{0743F153-D02A-C990-6C8B-CA1443EF672C}" name="Seema Mitchell" initials="SM" userId="S::smitchell_osc.gov.on.ca#ext#@csaacvm.onmicrosoft.com::6ef02ac0-da04-4ede-89d4-862f12b02371" providerId="AD"/>
  <p188:author id="{244A0B5E-6853-463A-A6AD-190D6EB9E60B}" name="Melanie Hurn" initials="MH" userId="S::MHURN@osc.gov.on.ca::06b67b41-bcb3-4527-b3e0-d11ad3983769" providerId="AD"/>
  <p188:author id="{7EA1FB6B-E100-F823-11F8-0B5B8006D9FE}" name="Shelly Nowroski" initials="SN" userId="Shelly Nowroski" providerId="None"/>
  <p188:author id="{46613699-D377-8047-F009-CAC8575BEB9E}" name="Helen Walsh" initials="HW" userId="S::hwalsh@osc.gov.on.ca::7dcd8a2d-0d15-48b3-90a0-02d348bd1281" providerId="AD"/>
  <p188:author id="{77AF8FE3-9A0E-E78B-87E7-83F04DC5C327}" name="Mitchell Willis" initials="MW" userId="211876206d538414" providerId="Windows Live"/>
  <p188:author id="{6D83FDEC-21BD-0DA0-BA8E-66982998DAE6}" name="Shelly Nowroski" initials="SN" userId="S::shelly@illuminategroup.ca::e41cfb7d-67c0-4133-ba8b-dffd8f40e2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03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6A1AC-C420-B581-E4CE-02117F20B224}" v="1" dt="2026-06-16T18:09:05.864"/>
    <p1510:client id="{22531B10-4C71-B6B9-97EB-C065B24B6CB1}" v="11" dt="2026-06-17T20:15:37.048"/>
    <p1510:client id="{5C30D057-B7A3-E71E-CCEA-5DB823277B9A}" v="190" dt="2026-06-17T20:12:33.168"/>
    <p1510:client id="{62AE6EF7-3FDA-1FBD-55E3-0EE147D3DF2A}" v="1" dt="2026-06-16T18:07:30.421"/>
    <p1510:client id="{78505EE7-21DD-B45E-CD64-F21D4ECCD8C8}" v="4" dt="2026-06-16T19:32:44.264"/>
  </p1510:revLst>
</p1510:revInfo>
</file>

<file path=ppt/tableStyles.xml><?xml version="1.0" encoding="utf-8"?>
<a:tblStyleLst xmlns:a="http://schemas.openxmlformats.org/drawingml/2006/main" def="{D27102A9-8310-4765-A935-A1911B00CA5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4E9395-E072-440F-9CEB-36BCD41458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0C194-CA5F-4158-86F3-9BB56D70A5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F820D-50B9-4F3D-A4A8-BF8C39C00308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0C77E-6FE5-42A8-89CB-493536A026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D4DEE-47D8-4047-AB9F-80A1233344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410EA-DA0B-4B38-9417-BB76E54ADA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6660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6B651-F759-4473-8AA1-219B4A1ABF58}" type="datetimeFigureOut">
              <a:rPr lang="en-CA" smtClean="0"/>
              <a:t>2026-08-06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53A0C-6B56-4344-9026-FD55F13826D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159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Helen</a:t>
            </a:r>
          </a:p>
          <a:p>
            <a:pPr marL="171450" indent="-171450">
              <a:buFont typeface="Arial"/>
              <a:buChar char="•"/>
            </a:pPr>
            <a:r>
              <a:rPr lang="fr-CA"/>
              <a:t>Quelques points avant de commencer</a:t>
            </a:r>
          </a:p>
          <a:p>
            <a:pPr marL="171450" indent="-171450">
              <a:buFont typeface="Arial"/>
              <a:buChar char="•"/>
            </a:pPr>
            <a:r>
              <a:rPr lang="fr-CA"/>
              <a:t>Pendant la présentation, les participants et participantes peuvent poser des questions dans le clavardage. Nous répondrons aux questions à la fin de chaque section et à la fin de la présentation pour nous assurer de répondre au plus grand nombre de questions possible.</a:t>
            </a:r>
          </a:p>
          <a:p>
            <a:pPr marL="171450" indent="-171450">
              <a:buFont typeface="Arial"/>
              <a:buChar char="•"/>
            </a:pPr>
            <a:r>
              <a:rPr lang="fr-CA"/>
              <a:t>Vous pouvez poser votre question en français; on y répondra dans un deuxième temps.</a:t>
            </a:r>
          </a:p>
          <a:p>
            <a:pPr marL="171450" indent="-171450">
              <a:buFont typeface="Arial"/>
              <a:buChar char="•"/>
            </a:pPr>
            <a:r>
              <a:rPr lang="fr-CA"/>
              <a:t>Le microphone des participants et participantes est désactivé afin d’éliminer les bruits de fond. </a:t>
            </a:r>
          </a:p>
          <a:p>
            <a:pPr marL="171450" indent="-171450">
              <a:buFont typeface="Arial"/>
              <a:buChar char="•"/>
            </a:pPr>
            <a:r>
              <a:rPr lang="fr-CA"/>
              <a:t>La séance sera enregistrée. Le matériel connexe sera envoyé aux participants et participantes et sera disponible sur le site Web des ACVM plus tard cette semaine.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53A0C-6B56-4344-9026-FD55F13826D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04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E1631-4B28-AAC7-6D0D-FDC678ADA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71C891-EB25-6D4D-5208-E431710D4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3F1B2-A9E4-1BA6-FE6E-A6B3B151D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Helen</a:t>
            </a:r>
          </a:p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85280-07C3-1106-E32B-755CD5E89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53A0C-6B56-4344-9026-FD55F13826D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012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0C654-1405-3996-3044-AF3287BEC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954488-4880-1245-7FF1-E4D12D97B8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ECE8A7-E208-9C7E-AC43-DC82C6C61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Helen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87B10-7C7E-6915-D80B-11212FCC5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53A0C-6B56-4344-9026-FD55F13826D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7677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8FA31-531E-2043-56A9-D17F6D000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AA71CD-1F12-5EDD-3545-227C76EA2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0A38F6-001C-A75C-8AF6-EA22D3CB8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Helen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01D3-9422-ADE3-CBB6-849F6B9E0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53A0C-6B56-4344-9026-FD55F13826D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531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Helen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53A0C-6B56-4344-9026-FD55F13826D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03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5.sv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5859" y="4042128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48921" y="5078163"/>
            <a:ext cx="9925819" cy="71658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enter subtitle and/or date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71F576-21AF-6346-873F-30B927726A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8922" y="2461365"/>
            <a:ext cx="4784423" cy="96763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DAA5302-76EE-0840-B407-6DF1605B6B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6166" y="0"/>
            <a:ext cx="2445834" cy="18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4" b="34392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AFB044-4D69-4873-AF30-244872CBA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2E4DBCE-FE20-4606-AF59-2C07790A1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16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ing 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8" name="Picture 7" descr="Mute sound icon&#10;">
            <a:extLst>
              <a:ext uri="{FF2B5EF4-FFF2-40B4-BE49-F238E27FC236}">
                <a16:creationId xmlns:a16="http://schemas.microsoft.com/office/drawing/2014/main" id="{8A7A193D-2CEE-4A9D-997C-F4EA52D6D1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637" y="1854312"/>
            <a:ext cx="1143000" cy="1143000"/>
          </a:xfrm>
          <a:prstGeom prst="rect">
            <a:avLst/>
          </a:prstGeom>
        </p:spPr>
      </p:pic>
      <p:pic>
        <p:nvPicPr>
          <p:cNvPr id="10" name="Picture 9" descr="Training participant guide icon">
            <a:extLst>
              <a:ext uri="{FF2B5EF4-FFF2-40B4-BE49-F238E27FC236}">
                <a16:creationId xmlns:a16="http://schemas.microsoft.com/office/drawing/2014/main" id="{C63410F6-3E3C-43B4-93A4-051FBDAF53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624" y="3273513"/>
            <a:ext cx="1143000" cy="1143000"/>
          </a:xfrm>
          <a:prstGeom prst="rect">
            <a:avLst/>
          </a:prstGeom>
        </p:spPr>
      </p:pic>
      <p:pic>
        <p:nvPicPr>
          <p:cNvPr id="12" name="Picture 11" descr="Recording icon">
            <a:extLst>
              <a:ext uri="{FF2B5EF4-FFF2-40B4-BE49-F238E27FC236}">
                <a16:creationId xmlns:a16="http://schemas.microsoft.com/office/drawing/2014/main" id="{AA45237F-9290-4D64-9478-8FD338890C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62" y="1854312"/>
            <a:ext cx="1143000" cy="1143000"/>
          </a:xfrm>
          <a:prstGeom prst="rect">
            <a:avLst/>
          </a:prstGeom>
        </p:spPr>
      </p:pic>
      <p:pic>
        <p:nvPicPr>
          <p:cNvPr id="13" name="Picture 12" descr="SEDAR+ training activity icon&#10;">
            <a:extLst>
              <a:ext uri="{FF2B5EF4-FFF2-40B4-BE49-F238E27FC236}">
                <a16:creationId xmlns:a16="http://schemas.microsoft.com/office/drawing/2014/main" id="{1D10ED58-2F92-4CD0-9C89-706A398F0A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636" y="3273513"/>
            <a:ext cx="1143000" cy="1143000"/>
          </a:xfrm>
          <a:prstGeom prst="rect">
            <a:avLst/>
          </a:prstGeom>
        </p:spPr>
      </p:pic>
      <p:pic>
        <p:nvPicPr>
          <p:cNvPr id="14" name="Picture 13" descr="Discussion icon">
            <a:extLst>
              <a:ext uri="{FF2B5EF4-FFF2-40B4-BE49-F238E27FC236}">
                <a16:creationId xmlns:a16="http://schemas.microsoft.com/office/drawing/2014/main" id="{E7D1045F-9C6A-4D1A-98BA-3091791C838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12" y="3273513"/>
            <a:ext cx="1143000" cy="1143000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5A45264-6B2E-4362-B398-2D0910FC21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1424" y="4632089"/>
            <a:ext cx="4937639" cy="51117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Facilitator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C42AA2A-18CE-40B9-BAAA-4FB581AE5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1423" y="5251703"/>
            <a:ext cx="4937639" cy="51117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Facilitator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74A1660-7EC3-4083-91E0-1844E764A51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02942" y="1854312"/>
            <a:ext cx="25146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facilitator image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180B68A9-E597-EE43-B23E-063809568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88418A25-698B-D84A-BD2E-DADD3DC90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4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4702195-2D21-4FC2-86E2-34BD1108D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44" y="1563624"/>
            <a:ext cx="10725912" cy="43074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76C1B0A-4A6D-4738-83CF-2C49CD451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EB46EA4-A8C2-4269-B2B9-FE56E15EF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82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10725912" cy="3483864"/>
          </a:xfrm>
        </p:spPr>
        <p:txBody>
          <a:bodyPr numCol="3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20" y="1565275"/>
            <a:ext cx="10725912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2D56991-AEA6-425B-B076-F5E86F2A1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8595C187-DA95-4C41-A050-3EB5A3B4B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93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9318E6E-9BC5-49B0-BBB0-DCBB77B81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289629E-D117-4FAF-8EAA-93F8E38BCF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06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FFA3550-27C8-42DC-87E6-85520A756A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3624"/>
            <a:ext cx="4937639" cy="694944"/>
          </a:xfrm>
        </p:spPr>
        <p:txBody>
          <a:bodyPr anchor="t"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6F37595-968E-495D-8A3E-5F2799EDA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61475C1E-301E-4DCD-BCE4-69C531884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59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7B8E78-F018-4169-94EE-874CD0228C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22840" y="1563624"/>
            <a:ext cx="4937639" cy="694944"/>
          </a:xfrm>
        </p:spPr>
        <p:txBody>
          <a:bodyPr anchor="t"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05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1D2A00C-9D09-4934-913E-9B520B3B3B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520" y="1563624"/>
            <a:ext cx="10725912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 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9AFFA7C-3998-4D5C-A32F-EF0E57D48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8BCE4AC5-0031-4D8F-A1B3-3EC5E2024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21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836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93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8FA06D-9FF7-4ABB-90F5-76593F9601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383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9D634B2-3746-44EF-9CFA-50EEBC69BB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71952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C33B485-7F73-4767-A26D-5F8C6486E9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1446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8D4CA47-7C1F-42C7-9D33-513EBAA00C2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09016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B91F8D6-C1D5-4AA4-8713-3406A1ED5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F35EF474-9AE5-43B0-93AA-FB352F9C1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34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as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1563631"/>
            <a:ext cx="3200400" cy="4297416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1563631"/>
            <a:ext cx="3200400" cy="4297416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1574797"/>
            <a:ext cx="3200400" cy="4286250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1EF41A6-DAAF-427B-AEFB-03B8F19CD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25ADB97-FDFB-4073-BE45-0DE70DB5B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84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19" y="1563624"/>
            <a:ext cx="10718637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A9F96F-4540-7B43-B58D-14569AAB0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03D9D8E-F3C0-7D46-856B-8DACC8DA9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5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BF4E47A-76D3-4A77-82F2-5CE0548184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3466" r="459" b="23466"/>
          <a:stretch/>
        </p:blipFill>
        <p:spPr>
          <a:xfrm>
            <a:off x="0" y="0"/>
            <a:ext cx="12192000" cy="43251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21ED940-28AF-46AA-80B0-7D09F76A5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6679A9A6-EC23-453B-9324-C0E62FE5B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314B92-405E-475E-81A6-5918F738C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FC9F66-815C-423B-B4C2-DD2ADE349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9637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1843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86584"/>
            <a:ext cx="3200400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2CA7EE19-5B6E-4F08-95F4-C078FD251C5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00962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13CF97DD-6C59-4044-9957-33D06401B1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49757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3BA15BC-2423-4541-815A-9DC84B6BB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B256A9A0-EDCB-4B4B-8DFE-72BD88786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2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AE7EC-CF80-CB40-94BC-5EC6091EE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5212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0578F5-5AB4-A245-8A37-4E21D68F32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5212" y="3538182"/>
            <a:ext cx="3245726" cy="239589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259C8DA-2D85-9841-B602-AEA61EFB68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3460" y="2855861"/>
            <a:ext cx="3245726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C481BE8-690A-524B-8CA3-1DCACDF885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73460" y="3538182"/>
            <a:ext cx="3245726" cy="239589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24ACC9A-E2FC-AF41-86B4-FB0E0998F1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21064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8271ACE-03F7-9541-9E47-E7376EFA13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21064" y="3538182"/>
            <a:ext cx="3245727" cy="239589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7DA434-CB06-4A7D-8F82-6F834F338A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34494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681AAD2-77E8-4B70-8D98-7AC9444E53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410200" y="1375968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3A87967-CDF2-4ABA-A80F-6D01ED0A3DF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37320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52B6CFC-0F00-A548-9D56-8C7B01397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C7A0519-34EF-B64A-9D52-9D41A5403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0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as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1562148"/>
            <a:ext cx="2423160" cy="43083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1562148"/>
            <a:ext cx="2423160" cy="4308300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1562148"/>
            <a:ext cx="2423160" cy="43083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1562148"/>
            <a:ext cx="2423160" cy="43083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C2B81A9-1758-460D-9642-912E8D9EA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8AE7A559-75BB-49C1-8DD9-F40D54E11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87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5874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3305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2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8BB0631-2F87-495D-BDAA-C461BCD5C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E2445357-1476-40CF-B9E4-708755287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74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1072469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0637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140DA1D-38A0-4326-B37F-7700F858E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B813C304-921A-4705-9891-B44E3EA12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80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4263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41439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3624834"/>
            <a:ext cx="2423160" cy="239572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3624834"/>
            <a:ext cx="2423160" cy="2395728"/>
          </a:xfrm>
        </p:spPr>
        <p:txBody>
          <a:bodyPr>
            <a:no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4263" y="3624834"/>
            <a:ext cx="2423160" cy="239572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41439" y="3624834"/>
            <a:ext cx="2423160" cy="239572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24AC906-9441-48E6-83C5-C36FF9A378E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57300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170944B-C894-4E59-8C69-7E2977C1EE4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24477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36511CB-E3A9-4305-8860-4CE9F46742E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567219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BB9B0A7-AE0C-4A07-8614-55E6B3DAAAB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800043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DE910C5-FAE1-4602-80E3-3467090EB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33BBA6E0-7F40-44D2-8D21-B43099F3B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7248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</p:spPr>
        <p:txBody>
          <a:bodyPr lIns="360000"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1520" y="1563624"/>
            <a:ext cx="4596713" cy="4188511"/>
          </a:xfrm>
        </p:spPr>
        <p:txBody>
          <a:bodyPr/>
          <a:lstStyle/>
          <a:p>
            <a:pPr marL="305435" indent="-305435"/>
            <a:r>
              <a:rPr lang="en-US"/>
              <a:t>This is an example of text with the copy on the left and space for a </a:t>
            </a:r>
            <a:r>
              <a:rPr lang="en-CA"/>
              <a:t>chart, image, video or object on the right.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6027FF-528A-43AD-8447-44481F6ED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74433" y="1563624"/>
            <a:ext cx="5868000" cy="4188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7A4C0B0-6C69-4AC9-8559-9559BB4B5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09AB13E5-0203-4D2A-8AAC-04139D79C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80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eft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</p:spPr>
        <p:txBody>
          <a:bodyPr lIns="360000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872211" y="1563624"/>
            <a:ext cx="4596713" cy="418851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marL="305435" indent="-305435"/>
            <a:r>
              <a:rPr lang="en-US"/>
              <a:t>This is an example of text with the copy on the right and space for a </a:t>
            </a:r>
            <a:r>
              <a:rPr lang="en-CA"/>
              <a:t>chart, image, video or object on the left.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C79152-2773-4C0C-8A68-7B1A84F59D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1563624"/>
            <a:ext cx="5868000" cy="418851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9997162-5E70-A140-9A5E-C1398E989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B8462BD-DD22-9E49-9507-738A25BCF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29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0486" cy="10232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992F4C-5082-4B23-8995-454B9BC98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26061E-96C8-4543-83C8-68655744F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15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446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" b="42968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496372-491F-4A74-9EF8-B268B9265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644DF3C-9D7A-4FDB-AFBD-C01E94F9B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73845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34BC40-1829-4458-8BDB-7F5CA2BF4473}"/>
              </a:ext>
            </a:extLst>
          </p:cNvPr>
          <p:cNvSpPr/>
          <p:nvPr userDrawn="1"/>
        </p:nvSpPr>
        <p:spPr>
          <a:xfrm>
            <a:off x="0" y="5833872"/>
            <a:ext cx="12192000" cy="1024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6D766-88C8-4731-97C8-2784DF9D7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052" y="338845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16675-FFB3-4422-90E7-60DAB0A8B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86192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F3512B-F8DF-4AD7-B781-0F56B1DE6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AE311B05-2C8A-480F-B40E-99B584B07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2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0D524E9-E660-429B-8FC8-D0963097F9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6166" y="0"/>
            <a:ext cx="2445834" cy="18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164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/>
              <a:t>PRO-08 Maintain a Profile</a:t>
            </a:r>
          </a:p>
          <a:p>
            <a:pPr algn="l"/>
            <a:r>
              <a:rPr lang="en-US"/>
              <a:t>v3.0 Jan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CAEFB9-60EF-4FC1-B138-81ED8B9422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747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/>
              <a:t>PRO-08 Maintain a Profile</a:t>
            </a:r>
          </a:p>
          <a:p>
            <a:pPr algn="l"/>
            <a:r>
              <a:rPr lang="en-US"/>
              <a:t>v3.0 Jan 2021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CAEFB9-60EF-4FC1-B138-81ED8B9422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941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/>
              <a:t>PRO-08 Maintain a Profile</a:t>
            </a:r>
          </a:p>
          <a:p>
            <a:pPr algn="l"/>
            <a:r>
              <a:rPr lang="en-US"/>
              <a:t>v3.0 Jan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CAEFB9-60EF-4FC1-B138-81ED8B9422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453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5859" y="4042128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48921" y="5078163"/>
            <a:ext cx="9925819" cy="890637"/>
          </a:xfrm>
        </p:spPr>
        <p:txBody>
          <a:bodyPr lIns="0" anchor="t">
            <a:normAutofit/>
          </a:bodyPr>
          <a:lstStyle>
            <a:lvl1pPr marL="0" indent="0" algn="l">
              <a:spcBef>
                <a:spcPts val="600"/>
              </a:spcBef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enter subtitle and/or date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71F576-21AF-6346-873F-30B927726A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8922" y="2461365"/>
            <a:ext cx="4784423" cy="96763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DAA5302-76EE-0840-B407-6DF1605B6B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6166" y="0"/>
            <a:ext cx="2445834" cy="18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63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BF4E47A-76D3-4A77-82F2-5CE054818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7" b="23347"/>
          <a:stretch/>
        </p:blipFill>
        <p:spPr>
          <a:xfrm>
            <a:off x="0" y="0"/>
            <a:ext cx="12192000" cy="43251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21ED940-28AF-46AA-80B0-7D09F76A5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6679A9A6-EC23-453B-9324-C0E62FE5B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314B92-405E-475E-81A6-5918F738C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FC9F66-815C-423B-B4C2-DD2ADE349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7193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721775-3456-194C-BA04-832D8970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" b="45813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FD0915A-FF51-40A8-9A6C-2ED4CB008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D435ED7-5CF8-4DD7-A9FB-20D4E1640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11862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" b="32655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A209F48-7541-4F85-8D5F-B1DBB5096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B328EAA-7D43-4FA5-B439-147606E1C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17252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5" b="33991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AFB044-4D69-4873-AF30-244872CBA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2E4DBCE-FE20-4606-AF59-2C07790A1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95488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is SEDAR+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4400" y="1"/>
            <a:ext cx="11000486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What is SEDAR+?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992F4C-5082-4B23-8995-454B9BC98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26061E-96C8-4543-83C8-68655744F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pic>
        <p:nvPicPr>
          <p:cNvPr id="5" name="Picture 4" descr="SEDAR+">
            <a:extLst>
              <a:ext uri="{FF2B5EF4-FFF2-40B4-BE49-F238E27FC236}">
                <a16:creationId xmlns:a16="http://schemas.microsoft.com/office/drawing/2014/main" id="{F37B1272-7732-4922-8665-A55098AED2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2158772"/>
            <a:ext cx="105346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721775-3456-194C-BA04-832D8970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" b="46029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FD0915A-FF51-40A8-9A6C-2ED4CB008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D435ED7-5CF8-4DD7-A9FB-20D4E1640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4026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4702195-2D21-4FC2-86E2-34BD1108D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44" y="1563624"/>
            <a:ext cx="10725912" cy="43074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76C1B0A-4A6D-4738-83CF-2C49CD451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EB46EA4-A8C2-4269-B2B9-FE56E15EF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176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10725912" cy="3483864"/>
          </a:xfrm>
        </p:spPr>
        <p:txBody>
          <a:bodyPr numCol="1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20" y="1565275"/>
            <a:ext cx="10725912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2D56991-AEA6-425B-B076-F5E86F2A1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8595C187-DA95-4C41-A050-3EB5A3B4B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070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9318E6E-9BC5-49B0-BBB0-DCBB77B81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289629E-D117-4FAF-8EAA-93F8E38BCF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629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FFA3550-27C8-42DC-87E6-85520A756A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3624"/>
            <a:ext cx="4937639" cy="694944"/>
          </a:xfrm>
        </p:spPr>
        <p:txBody>
          <a:bodyPr anchor="t">
            <a:noAutofit/>
          </a:bodyPr>
          <a:lstStyle>
            <a:lvl1pPr marL="0" indent="0" algn="l">
              <a:buFontTx/>
              <a:buNone/>
              <a:defRPr sz="20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6F37595-968E-495D-8A3E-5F2799EDA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61475C1E-301E-4DCD-BCE4-69C531884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59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7B8E78-F018-4169-94EE-874CD0228C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22840" y="1563624"/>
            <a:ext cx="4937639" cy="694944"/>
          </a:xfrm>
        </p:spPr>
        <p:txBody>
          <a:bodyPr anchor="t">
            <a:noAutofit/>
          </a:bodyPr>
          <a:lstStyle>
            <a:lvl1pPr marL="0" indent="0" algn="l">
              <a:buFontTx/>
              <a:buNone/>
              <a:defRPr sz="20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13074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2386584"/>
            <a:ext cx="4937760" cy="348386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1D2A00C-9D09-4934-913E-9B520B3B3B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520" y="1563624"/>
            <a:ext cx="10725912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 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9AFFA7C-3998-4D5C-A32F-EF0E57D48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8BCE4AC5-0031-4D8F-A1B3-3EC5E2024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323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836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93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8FA06D-9FF7-4ABB-90F5-76593F9601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383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9D634B2-3746-44EF-9CFA-50EEBC69BB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71952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C33B485-7F73-4767-A26D-5F8C6486E9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1446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8D4CA47-7C1F-42C7-9D33-513EBAA00C2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09016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B91F8D6-C1D5-4AA4-8713-3406A1ED5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F35EF474-9AE5-43B0-93AA-FB352F9C1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184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as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1563631"/>
            <a:ext cx="3200400" cy="4297416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1563631"/>
            <a:ext cx="3200400" cy="4297416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1574797"/>
            <a:ext cx="3200400" cy="42862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1EF41A6-DAAF-427B-AEFB-03B8F19CD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25ADB97-FDFB-4073-BE45-0DE70DB5B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682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19" y="1563624"/>
            <a:ext cx="10718637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A9F96F-4540-7B43-B58D-14569AAB0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03D9D8E-F3C0-7D46-856B-8DACC8DA9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97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1843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86584"/>
            <a:ext cx="3200400" cy="3483864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2CA7EE19-5B6E-4F08-95F4-C078FD251C5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00962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13CF97DD-6C59-4044-9957-33D06401B1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49757" y="1563624"/>
            <a:ext cx="3200400" cy="69494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2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3BA15BC-2423-4541-815A-9DC84B6BB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B256A9A0-EDCB-4B4B-8DFE-72BD887868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59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AE7EC-CF80-CB40-94BC-5EC6091EE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5212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0578F5-5AB4-A245-8A37-4E21D68F32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5212" y="3538182"/>
            <a:ext cx="3245726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259C8DA-2D85-9841-B602-AEA61EFB68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3460" y="2855861"/>
            <a:ext cx="3245726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C481BE8-690A-524B-8CA3-1DCACDF885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73460" y="3538182"/>
            <a:ext cx="3245726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24ACC9A-E2FC-AF41-86B4-FB0E0998F1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21064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8271ACE-03F7-9541-9E47-E7376EFA13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21064" y="3538182"/>
            <a:ext cx="3245727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7DA434-CB06-4A7D-8F82-6F834F338A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34494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681AAD2-77E8-4B70-8D98-7AC9444E53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410200" y="1375968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3A87967-CDF2-4ABA-A80F-6D01ED0A3DF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37320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52B6CFC-0F00-A548-9D56-8C7B01397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C7A0519-34EF-B64A-9D52-9D41A5403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83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5" b="35651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12C1D4-B15B-4DE8-AE3D-151C26773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8EAFBD7-D342-491A-A3F5-A3688E89C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23706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as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1562148"/>
            <a:ext cx="2423160" cy="4308300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C2B81A9-1758-460D-9642-912E8D9EA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8AE7A559-75BB-49C1-8DD9-F40D54E11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562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5874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3305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8BB0631-2F87-495D-BDAA-C461BCD5C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E2445357-1476-40CF-B9E4-708755287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54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1072469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0637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140DA1D-38A0-4326-B37F-7700F858E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B813C304-921A-4705-9891-B44E3EA12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381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4263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41439" y="2886123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3624834"/>
            <a:ext cx="2423160" cy="2395728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4263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41439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24AC906-9441-48E6-83C5-C36FF9A378E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57300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170944B-C894-4E59-8C69-7E2977C1EE4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24477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36511CB-E3A9-4305-8860-4CE9F46742E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567219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BB9B0A7-AE0C-4A07-8614-55E6B3DAAAB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800043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DE910C5-FAE1-4602-80E3-3467090EB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33BBA6E0-7F40-44D2-8D21-B43099F3B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585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  <a:prstGeom prst="rect">
            <a:avLst/>
          </a:prstGeom>
        </p:spPr>
        <p:txBody>
          <a:bodyPr lIns="36000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1520" y="1563624"/>
            <a:ext cx="4596713" cy="4188511"/>
          </a:xfrm>
        </p:spPr>
        <p:txBody>
          <a:bodyPr/>
          <a:lstStyle/>
          <a:p>
            <a:pPr marL="305435" indent="-305435"/>
            <a:r>
              <a:rPr lang="en-US"/>
              <a:t>This is an example of text with the copy on the left and space for a </a:t>
            </a:r>
            <a:r>
              <a:rPr lang="en-CA"/>
              <a:t>chart, image, video or object on the right.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6027FF-528A-43AD-8447-44481F6ED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74433" y="1563624"/>
            <a:ext cx="5868000" cy="4188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7A4C0B0-6C69-4AC9-8559-9559BB4B5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09AB13E5-0203-4D2A-8AAC-04139D79C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632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eft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  <a:prstGeom prst="rect">
            <a:avLst/>
          </a:prstGeom>
        </p:spPr>
        <p:txBody>
          <a:bodyPr lIns="36000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872211" y="1563624"/>
            <a:ext cx="4596713" cy="418851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marL="305435" indent="-305435"/>
            <a:r>
              <a:rPr lang="en-US"/>
              <a:t>This is an example of text with the copy on the right and space for a </a:t>
            </a:r>
            <a:r>
              <a:rPr lang="en-CA"/>
              <a:t>chart, image, video or object on the left.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C79152-2773-4C0C-8A68-7B1A84F59D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1563624"/>
            <a:ext cx="5868000" cy="418851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9997162-5E70-A140-9A5E-C1398E989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B8462BD-DD22-9E49-9507-738A25BCF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007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0486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992F4C-5082-4B23-8995-454B9BC98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26061E-96C8-4543-83C8-68655744F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957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 vertic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4F1AA93-7967-4940-B1CB-3640F9AA0D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4324" y="166800"/>
            <a:ext cx="1028700" cy="67056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26061E-96C8-4543-83C8-68655744F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12AD81E1-3FC6-45D1-8656-B9D1EBB1C5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0743" y="6289108"/>
            <a:ext cx="1130300" cy="228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 rot="16200000" flipH="1">
            <a:off x="-1489423" y="2907292"/>
            <a:ext cx="4003222" cy="1024375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992F4C-5082-4B23-8995-454B9BC9890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31520" y="6251856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771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875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34BC40-1829-4458-8BDB-7F5CA2BF4473}"/>
              </a:ext>
            </a:extLst>
          </p:cNvPr>
          <p:cNvSpPr/>
          <p:nvPr userDrawn="1"/>
        </p:nvSpPr>
        <p:spPr>
          <a:xfrm>
            <a:off x="0" y="5833872"/>
            <a:ext cx="12192000" cy="1024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6D766-88C8-4731-97C8-2784DF9D7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052" y="3388455"/>
            <a:ext cx="9925818" cy="967637"/>
          </a:xfrm>
          <a:prstGeom prst="rect">
            <a:avLst/>
          </a:prstGeo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16675-FFB3-4422-90E7-60DAB0A8B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86192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F3512B-F8DF-4AD7-B781-0F56B1DE6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AE311B05-2C8A-480F-B40E-99B584B07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0D524E9-E660-429B-8FC8-D0963097F9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6166" y="0"/>
            <a:ext cx="2445834" cy="18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9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" b="31625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A209F48-7541-4F85-8D5F-B1DBB5096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B328EAA-7D43-4FA5-B439-147606E1C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23688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1568741"/>
            <a:ext cx="10725912" cy="4293234"/>
          </a:xfrm>
        </p:spPr>
        <p:txBody>
          <a:bodyPr numCol="1" spcCol="72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7EE0DC-7922-4E4F-8421-75B6E383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63FA0637-B81F-4B3C-94CF-6287C181C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8950" y="6251847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9891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sub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519362"/>
            <a:ext cx="10725912" cy="3341687"/>
          </a:xfrm>
        </p:spPr>
        <p:txBody>
          <a:bodyPr numCol="3" spcCol="72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20" y="1565275"/>
            <a:ext cx="10725912" cy="8412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BC93DDB-90E7-417E-943C-1DF71CE47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46BEA70-35A6-44AC-972D-D8B94FCD0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951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1567024"/>
            <a:ext cx="4937760" cy="42856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E3F1A78-57FB-49B6-9F1E-9E253DD1D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7E784486-E4BA-44E8-8CB0-C8EBF0771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369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ub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81224"/>
            <a:ext cx="4937760" cy="367143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2181224"/>
            <a:ext cx="4937760" cy="367143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FFA3550-27C8-42DC-87E6-85520A756A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87597"/>
            <a:ext cx="4937639" cy="511175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495D9C-F4D2-4D2D-9F0A-715AC99EDE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22840" y="1587596"/>
            <a:ext cx="4937639" cy="511175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C57B54B-43E4-431F-98A2-B30AB006F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D563999-8210-4AD6-AA8A-E2F5A60BC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223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overview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505075"/>
            <a:ext cx="4937760" cy="3347586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2841" y="2505075"/>
            <a:ext cx="4937760" cy="3347586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1D2A00C-9D09-4934-913E-9B520B3B3B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20" y="1565275"/>
            <a:ext cx="10725912" cy="8412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F3ED55C-AC48-483B-8128-6E399690B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E3793DB8-A4C9-472B-80E5-F28B80FDC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932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ic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836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936" y="3604091"/>
            <a:ext cx="4937760" cy="224856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8FA06D-9FF7-4ABB-90F5-76593F9601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383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9D634B2-3746-44EF-9CFA-50EEBC69BB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71952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C33B485-7F73-4767-A26D-5F8C6486E9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1446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8D4CA47-7C1F-42C7-9D33-513EBAA00C2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09016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8A3E08-928F-4207-AD31-E274D393F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6C4D119F-D092-4519-A95F-DD5CAD1C0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985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asic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1563631"/>
            <a:ext cx="3200400" cy="4297416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1563631"/>
            <a:ext cx="3200400" cy="4297416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1574797"/>
            <a:ext cx="3200400" cy="42862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453B9-E54C-47FE-85A4-9DF7B2C54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5369B522-C5F3-4331-8122-6E0A2C78C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588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19" y="1567544"/>
            <a:ext cx="10718637" cy="69748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60BFF0C-B8CE-4037-B55C-0690FDD90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ADE1583-7F24-4F66-A98D-6ECA47A54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968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ub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7C754-42D3-A64B-BD61-16B4D9FB98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520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0516D32-E2D3-F749-8E7A-18753CDA1B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1520" y="1567544"/>
            <a:ext cx="3200400" cy="69748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494E25-6599-45AD-8BF1-D99EB5863CD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90639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45341E2-323C-47D0-876C-C32ACDF488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49757" y="2379697"/>
            <a:ext cx="3200400" cy="3481350"/>
          </a:xfrm>
        </p:spPr>
        <p:txBody>
          <a:bodyPr numCol="1" spcCol="7200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2CA7EE19-5B6E-4F08-95F4-C078FD251C5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90639" y="1574797"/>
            <a:ext cx="3200400" cy="69216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13CF97DD-6C59-4044-9957-33D06401B1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49757" y="1563631"/>
            <a:ext cx="3200400" cy="69216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 i="0" baseline="0">
                <a:solidFill>
                  <a:schemeClr val="accent1"/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E39CA54-28C9-478E-BCA0-B529F1600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A7E9A3CB-8ACD-4F25-9ECD-41F0D9767B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205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AE7EC-CF80-CB40-94BC-5EC6091EE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5212" y="2855861"/>
            <a:ext cx="3245727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0578F5-5AB4-A245-8A37-4E21D68F32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5212" y="3538182"/>
            <a:ext cx="3245726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259C8DA-2D85-9841-B602-AEA61EFB68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3460" y="2855861"/>
            <a:ext cx="3245726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C481BE8-690A-524B-8CA3-1DCACDF885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73460" y="3538182"/>
            <a:ext cx="3245726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24ACC9A-E2FC-AF41-86B4-FB0E0998F1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21064" y="2855861"/>
            <a:ext cx="3245728" cy="6403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8271ACE-03F7-9541-9E47-E7376EFA13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21064" y="3538182"/>
            <a:ext cx="3245727" cy="239589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7DA434-CB06-4A7D-8F82-6F834F338A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34494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681AAD2-77E8-4B70-8D98-7AC9444E53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410200" y="1375968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3A87967-CDF2-4ABA-A80F-6D01ED0A3DF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37320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DC7E7D6-09B9-40BA-8A3F-59EC3872E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FEE4D02A-2132-414A-B7CD-EB7507DCA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69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1" b="33783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69FA124-0C4E-45F4-A23D-3A5195C49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7378077-2F30-415E-A88E-7CE176901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1400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asic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1562148"/>
            <a:ext cx="2423160" cy="4308300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1562148"/>
            <a:ext cx="2423160" cy="43083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05631CE-A970-4CAC-A7D4-C02EF7243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38B8909D-B6EC-44B2-89F9-746DB5AA5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76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ub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5874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33050" y="1562148"/>
            <a:ext cx="242316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5874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81FAF0F2-BE27-4B40-A6DC-802A6907D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3D46E915-60A9-4BFD-B38F-B7FD8F99C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245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1562148"/>
            <a:ext cx="10724690" cy="69494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2386584"/>
            <a:ext cx="2423160" cy="3483864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0637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33050" y="2386584"/>
            <a:ext cx="2423160" cy="348386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40DEE14-9E79-464B-8E1E-F08B8D20A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EC4BD488-A394-45FE-8C0D-7420F024A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908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1D3D7-602D-AF4C-B948-E8F3739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E02BE2-4EC2-5543-88F9-6137A7479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" y="2886123"/>
            <a:ext cx="2423160" cy="69494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761267-BB98-D741-9FA7-3B9190CB82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697" y="2886123"/>
            <a:ext cx="2423160" cy="69494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5C666F1-C222-D541-9C46-1092D021FB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4263" y="2886123"/>
            <a:ext cx="2423160" cy="69494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165318-82B1-CE4D-AAD9-D81090714C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41439" y="2886123"/>
            <a:ext cx="2423160" cy="69494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F774-50D5-CC4F-9F79-EAE2D9890E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FC5D9C2-2EF4-0947-9B44-03ED272482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98697" y="3624834"/>
            <a:ext cx="2423160" cy="2395728"/>
          </a:xfrm>
        </p:spPr>
        <p:txBody>
          <a:bodyPr>
            <a:noAutofit/>
          </a:bodyPr>
          <a:lstStyle>
            <a:lvl1pPr algn="l">
              <a:defRPr sz="1800"/>
            </a:lvl1pPr>
            <a:lvl2pPr algn="l">
              <a:defRPr sz="1600"/>
            </a:lvl2pPr>
            <a:lvl3pPr algn="l">
              <a:defRPr sz="14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68DB9DE-B809-6143-B45F-6EE7271818B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74263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3709858-ED34-9A4B-971F-7BCDA2F269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41439" y="3624834"/>
            <a:ext cx="2423160" cy="2395728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24AC906-9441-48E6-83C5-C36FF9A378E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57300" y="1376406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170944B-C894-4E59-8C69-7E2977C1EE4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24477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36511CB-E3A9-4305-8860-4CE9F46742E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567219" y="1377533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BB9B0A7-AE0C-4A07-8614-55E6B3DAAAB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800043" y="1362162"/>
            <a:ext cx="1371600" cy="137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13E86C6C-A457-41B9-B154-7C10EA242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9F65C25F-25B5-4551-9FF1-03936D341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359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With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  <a:prstGeom prst="rect">
            <a:avLst/>
          </a:prstGeom>
        </p:spPr>
        <p:txBody>
          <a:bodyPr lIns="360000"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86946" y="1624914"/>
            <a:ext cx="4596713" cy="4188511"/>
          </a:xfrm>
        </p:spPr>
        <p:txBody>
          <a:bodyPr>
            <a:noAutofit/>
          </a:bodyPr>
          <a:lstStyle/>
          <a:p>
            <a:pPr marL="305435" indent="-305435"/>
            <a:r>
              <a:rPr lang="en-US"/>
              <a:t>This is an example of text with the copy on the left and space for a </a:t>
            </a:r>
            <a:r>
              <a:rPr lang="en-CA"/>
              <a:t>chart, image, video or object on the right.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6027FF-528A-43AD-8447-44481F6ED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49934" y="1624914"/>
            <a:ext cx="5868000" cy="418851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1BD24E3-B1BF-495B-AB6C-B43E1A97C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06E45F1-6813-4C75-B7C7-4279172A1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660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With_Photo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C428-2D31-C948-B769-0D6E07BD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7600" cy="1023256"/>
          </a:xfrm>
          <a:prstGeom prst="rect">
            <a:avLst/>
          </a:prstGeom>
        </p:spPr>
        <p:txBody>
          <a:bodyPr lIns="360000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9B775-0997-D44B-8EDF-2DB7436E9C8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886421" y="1624914"/>
            <a:ext cx="4596713" cy="418851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marL="305435" indent="-305435"/>
            <a:r>
              <a:rPr lang="en-US"/>
              <a:t>This is an example of text with the copy on the right and space for a </a:t>
            </a:r>
            <a:r>
              <a:rPr lang="en-CA"/>
              <a:t>chart, image, video or object on the left. </a:t>
            </a:r>
            <a:endParaRPr lang="en-US"/>
          </a:p>
          <a:p>
            <a:pPr marL="305435" indent="-305435"/>
            <a:r>
              <a:rPr lang="en-US"/>
              <a:t>If you don’t require bullets, simply highlight the text, and in the home tab, click the bullet menu and choose “none”.</a:t>
            </a:r>
          </a:p>
          <a:p>
            <a:pPr marL="629920" lvl="1" indent="-305435"/>
            <a:r>
              <a:rPr lang="en-US"/>
              <a:t>This is a sample sub-bullet</a:t>
            </a:r>
          </a:p>
          <a:p>
            <a:pPr lvl="4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C79152-2773-4C0C-8A68-7B1A84F59D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1194" y="1624914"/>
            <a:ext cx="5868000" cy="418851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514FF3A-CB39-41D2-BE58-B26D498C3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BD1EE8CB-8F49-42BF-B0E7-E923F4D7E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327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00" y="1"/>
            <a:ext cx="11000486" cy="1023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C230EE6-03AF-4849-A772-31C286A13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89BE777-07BD-4C09-B22E-147D08171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136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only vertic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9AAE113-52D4-C44B-86A5-1160CF22A4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4324" y="166800"/>
            <a:ext cx="1028700" cy="67056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26061E-96C8-4543-83C8-68655744F60B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12AD81E1-3FC6-45D1-8656-B9D1EBB1C5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0743" y="6289108"/>
            <a:ext cx="1130300" cy="228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D11AF2-C11C-774D-BF1F-6BCB5F53958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 rot="16200000" flipH="1">
            <a:off x="-1489423" y="2907292"/>
            <a:ext cx="4003222" cy="1024375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D992F4C-5082-4B23-8995-454B9BC9890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31520" y="6251856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402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" b="45174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28E3BD7-0598-4245-BA9A-82597F932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12346F1-0DD7-462E-8011-2F437EDD3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440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title -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35EAFC-DCC0-4378-B0EF-6FC20E2C4C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1" b="23421"/>
          <a:stretch/>
        </p:blipFill>
        <p:spPr>
          <a:xfrm>
            <a:off x="0" y="0"/>
            <a:ext cx="12192000" cy="4327634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702CAB-5CB3-449E-8A5D-6C3BE05B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260ACCB-EF23-4B17-BB24-5F9B02A5F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95D94B-ECDF-4D8A-AE90-17FD48A9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448535"/>
            <a:ext cx="9925818" cy="967637"/>
          </a:xfrm>
          <a:noFill/>
          <a:effectLst/>
        </p:spPr>
        <p:txBody>
          <a:bodyPr lIns="0" anchor="ctr">
            <a:normAutofit/>
          </a:bodyPr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5AD70CD-E862-453C-AB77-2C81B8FF64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35" y="5491770"/>
            <a:ext cx="9925819" cy="590321"/>
          </a:xfrm>
        </p:spPr>
        <p:txBody>
          <a:bodyPr lIns="0" anchor="t"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16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sv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image" Target="../media/image19.sv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24.svg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360000" tIns="45720" rIns="9000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1554481"/>
            <a:ext cx="10725912" cy="43074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22492CA5-CA16-6342-AE14-04965A3187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660743" y="6289108"/>
            <a:ext cx="1130300" cy="2286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925C1FF-F090-134A-8221-3F2F74C3B7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165929" y="1"/>
            <a:ext cx="1023256" cy="1023256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B8ABD3-D154-7242-87CC-E02ECF114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ADA15AA0-4C18-5D42-898B-39672B899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r>
              <a:rPr lang="en-CA"/>
              <a:t>PRO-08 Maintain a Profile v3.0 Jan 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7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3" r:id="rId23"/>
    <p:sldLayoutId id="2147483874" r:id="rId24"/>
    <p:sldLayoutId id="2147483875" r:id="rId25"/>
    <p:sldLayoutId id="2147483876" r:id="rId26"/>
    <p:sldLayoutId id="2147483877" r:id="rId27"/>
    <p:sldLayoutId id="2147483878" r:id="rId28"/>
    <p:sldLayoutId id="2147483879" r:id="rId29"/>
    <p:sldLayoutId id="2147483880" r:id="rId30"/>
    <p:sldLayoutId id="2147483881" r:id="rId31"/>
    <p:sldLayoutId id="2147483882" r:id="rId32"/>
    <p:sldLayoutId id="2147483883" r:id="rId33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ts val="15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AA7F631D-BCC7-7C44-B2CB-3DEC5040FD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92200" y="0"/>
            <a:ext cx="120142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  <a:noFill/>
        </p:spPr>
        <p:txBody>
          <a:bodyPr vert="horz" wrap="square" lIns="360000" tIns="45720" rIns="9000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733044" y="1554481"/>
            <a:ext cx="10725912" cy="43074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22492CA5-CA16-6342-AE14-04965A3187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60743" y="6289108"/>
            <a:ext cx="1130300" cy="2286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B8ABD3-D154-7242-87CC-E02ECF1141D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ADA15AA0-4C18-5D42-898B-39672B899CE7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36" r:id="rId2"/>
    <p:sldLayoutId id="2147483840" r:id="rId3"/>
    <p:sldLayoutId id="2147483845" r:id="rId4"/>
    <p:sldLayoutId id="2147483844" r:id="rId5"/>
    <p:sldLayoutId id="2147483832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  <p:sldLayoutId id="2147483831" r:id="rId22"/>
    <p:sldLayoutId id="2147483847" r:id="rId23"/>
    <p:sldLayoutId id="2147483848" r:id="rId24"/>
    <p:sldLayoutId id="2147483833" r:id="rId25"/>
    <p:sldLayoutId id="2147483834" r:id="rId2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ts val="12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ts val="4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ts val="35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733044" y="1562870"/>
            <a:ext cx="10725912" cy="43074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22492CA5-CA16-6342-AE14-04965A3187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60743" y="6289108"/>
            <a:ext cx="1130300" cy="2286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944549-2104-8F4F-91D5-397E9EB7C0E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31520" y="6251847"/>
            <a:ext cx="467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53036"/>
                </a:solidFill>
              </a:defRPr>
            </a:lvl1pPr>
          </a:lstStyle>
          <a:p>
            <a:fld id="{926D42CC-6432-426B-9DA3-4963AAB53B1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2137DF0B-A4FD-0045-AAA9-67C04D89B5B7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13160" y="6251846"/>
            <a:ext cx="8615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53036"/>
                </a:solidFill>
              </a:defRPr>
            </a:lvl1pPr>
          </a:lstStyle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8D47875-14B9-FB4C-B299-5A62F55346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2200" y="0"/>
            <a:ext cx="120142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1184133" y="1"/>
            <a:ext cx="11007867" cy="1023256"/>
          </a:xfrm>
          <a:prstGeom prst="rect">
            <a:avLst/>
          </a:prstGeom>
          <a:noFill/>
        </p:spPr>
        <p:txBody>
          <a:bodyPr vert="horz" wrap="square" lIns="360000" tIns="45720" rIns="90000" bIns="4572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65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49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ts val="12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18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14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16.png"/><Relationship Id="rId5" Type="http://schemas.openxmlformats.org/officeDocument/2006/relationships/tags" Target="../tags/tag7.xml"/><Relationship Id="rId15" Type="http://schemas.openxmlformats.org/officeDocument/2006/relationships/image" Target="../media/image17.png"/><Relationship Id="rId10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hyperlink" Target="https://lautorite.qc.ca/grand-public/salle-de-presse/actualites/fiche-dactualite/recalibrage-des-droits-de-lamf" TargetMode="External"/><Relationship Id="rId4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F55FB-107A-4BBC-83D6-85598CBE3F1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Webinaire SEDAR+ pour déposants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2A0B57-F9E4-4A00-8FF7-7A6A9AF3AA2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CA">
                <a:latin typeface="Aptos"/>
                <a:ea typeface="Aptos"/>
                <a:cs typeface="Times New Roman"/>
              </a:rPr>
              <a:t>Mise à jour de juin 2026</a:t>
            </a:r>
          </a:p>
        </p:txBody>
      </p:sp>
    </p:spTree>
    <p:extLst>
      <p:ext uri="{BB962C8B-B14F-4D97-AF65-F5344CB8AC3E}">
        <p14:creationId xmlns:p14="http://schemas.microsoft.com/office/powerpoint/2010/main" val="1402638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EC3EF-F337-ACE1-8F60-579F5E67F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DA6FE-AE40-A26F-146A-4E9228C590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Rappels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0E3BF-7B73-2258-A50F-2B38347767C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4920" y="1880495"/>
            <a:ext cx="10494036" cy="3833911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b="1"/>
              <a:t>Janvier 2027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Amélioration des déclarations de placement avec dispense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Amélioration des droits d’administration pour les autorités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endParaRPr lang="en-GB"/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33B4E-C3E5-0BDC-F831-AEC4FB5FB50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4965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F36E-ACAE-4374-A69A-FCDA2D43A82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46805" y="2386373"/>
            <a:ext cx="9925818" cy="967637"/>
          </a:xfrm>
        </p:spPr>
        <p:txBody>
          <a:bodyPr/>
          <a:lstStyle/>
          <a:p>
            <a:r>
              <a:rPr lang="fr-CA"/>
              <a:t>Des 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E220B-0B9A-49E2-ACCA-FE72605F7EC0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796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D90A-8D7E-4742-8D59-15FD22D58C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98950" y="0"/>
            <a:ext cx="11000486" cy="1023256"/>
          </a:xfrm>
        </p:spPr>
        <p:txBody>
          <a:bodyPr/>
          <a:lstStyle/>
          <a:p>
            <a:r>
              <a:rPr lang="fr-CA"/>
              <a:t>Bienvenue!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E33A3B-6DE6-4452-B179-7B6E618D3E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90729" y="1624307"/>
            <a:ext cx="2866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1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Gill Sans MT"/>
                <a:cs typeface="+mn-cs"/>
              </a:rPr>
              <a:t>Quelques points avant de commencer</a:t>
            </a:r>
          </a:p>
        </p:txBody>
      </p:sp>
      <p:pic>
        <p:nvPicPr>
          <p:cNvPr id="5" name="Picture 4" descr="Recording icon">
            <a:extLst>
              <a:ext uri="{FF2B5EF4-FFF2-40B4-BE49-F238E27FC236}">
                <a16:creationId xmlns:a16="http://schemas.microsoft.com/office/drawing/2014/main" id="{CD6DF262-159B-4651-B0F7-FE1B41554C6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41" y="2594689"/>
            <a:ext cx="1234440" cy="1234440"/>
          </a:xfrm>
          <a:prstGeom prst="rect">
            <a:avLst/>
          </a:prstGeom>
        </p:spPr>
      </p:pic>
      <p:pic>
        <p:nvPicPr>
          <p:cNvPr id="6" name="Picture 5" descr="Mute sound icon&#10;">
            <a:extLst>
              <a:ext uri="{FF2B5EF4-FFF2-40B4-BE49-F238E27FC236}">
                <a16:creationId xmlns:a16="http://schemas.microsoft.com/office/drawing/2014/main" id="{4A10DC30-3E43-4F6F-9004-3FCBC32CE42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10" y="2594689"/>
            <a:ext cx="1234440" cy="1234440"/>
          </a:xfrm>
          <a:prstGeom prst="rect">
            <a:avLst/>
          </a:prstGeom>
        </p:spPr>
      </p:pic>
      <p:pic>
        <p:nvPicPr>
          <p:cNvPr id="7" name="Picture 6" descr="Discussion icon">
            <a:extLst>
              <a:ext uri="{FF2B5EF4-FFF2-40B4-BE49-F238E27FC236}">
                <a16:creationId xmlns:a16="http://schemas.microsoft.com/office/drawing/2014/main" id="{6A692883-A38F-45D9-8E88-1C1D4453E9B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798" y="4340715"/>
            <a:ext cx="1234800" cy="1234800"/>
          </a:xfrm>
          <a:prstGeom prst="rect">
            <a:avLst/>
          </a:prstGeom>
        </p:spPr>
      </p:pic>
      <p:pic>
        <p:nvPicPr>
          <p:cNvPr id="8" name="Picture 7" descr="Training participant guide icon">
            <a:extLst>
              <a:ext uri="{FF2B5EF4-FFF2-40B4-BE49-F238E27FC236}">
                <a16:creationId xmlns:a16="http://schemas.microsoft.com/office/drawing/2014/main" id="{6E43C9CC-2A73-42E7-9861-C3B5EA32DBC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078" y="4340895"/>
            <a:ext cx="1234440" cy="1234440"/>
          </a:xfrm>
          <a:prstGeom prst="rect">
            <a:avLst/>
          </a:prstGeom>
        </p:spPr>
      </p:pic>
      <p:pic>
        <p:nvPicPr>
          <p:cNvPr id="9" name="Picture 8" descr="SEDAR+ training activity icon&#10;">
            <a:extLst>
              <a:ext uri="{FF2B5EF4-FFF2-40B4-BE49-F238E27FC236}">
                <a16:creationId xmlns:a16="http://schemas.microsoft.com/office/drawing/2014/main" id="{0578228B-C845-4878-A213-CDD3DFD5BDF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98" y="4340715"/>
            <a:ext cx="1234800" cy="1234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9B8DE-745F-4A22-95FF-CE10F18563C5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D42CC-6432-426B-9DA3-4963AAB53B1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53036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53036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21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F41C-304A-DF96-1607-3F5317EE6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D9F8E-65A1-A5E1-9063-3940D9F1100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4133" y="1"/>
            <a:ext cx="11007867" cy="1023256"/>
          </a:xfrm>
        </p:spPr>
        <p:txBody>
          <a:bodyPr/>
          <a:lstStyle/>
          <a:p>
            <a:r>
              <a:rPr lang="fr-CA"/>
              <a:t>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EF90E-0C48-7948-3703-969798922F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2771" y="1547582"/>
            <a:ext cx="10071069" cy="4307492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q"/>
            </a:pPr>
            <a:r>
              <a:rPr lang="fr-CA"/>
              <a:t>Mises à jour du système SEDAR+</a:t>
            </a:r>
          </a:p>
          <a:p>
            <a:pPr marL="629920" lvl="1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Ø"/>
            </a:pPr>
            <a:r>
              <a:rPr lang="fr-CA"/>
              <a:t>Changements apportés aux droits</a:t>
            </a:r>
          </a:p>
          <a:p>
            <a:pPr marL="629920" lvl="1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Ø"/>
            </a:pPr>
            <a:r>
              <a:rPr lang="fr-CA"/>
              <a:t>Améliorations fonctionnelles</a:t>
            </a:r>
          </a:p>
          <a:p>
            <a:pPr marL="899795" lvl="2" indent="-26987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§"/>
            </a:pPr>
            <a:r>
              <a:rPr lang="fr-CA"/>
              <a:t>Démo de la recherche par numéro de dossier </a:t>
            </a:r>
          </a:p>
          <a:p>
            <a:pPr marL="305435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q"/>
            </a:pPr>
            <a:r>
              <a:rPr lang="fr-CA"/>
              <a:t>Problèmes corrigés</a:t>
            </a:r>
          </a:p>
          <a:p>
            <a:pPr marL="305435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q"/>
            </a:pPr>
            <a:r>
              <a:rPr lang="fr-CA"/>
              <a:t>Prochaine mise à jour</a:t>
            </a:r>
          </a:p>
          <a:p>
            <a:pPr marL="629920" lvl="1" indent="-305435">
              <a:lnSpc>
                <a:spcPct val="150000"/>
              </a:lnSpc>
              <a:spcAft>
                <a:spcPts val="1800"/>
              </a:spcAft>
              <a:buFont typeface="Wingdings" panose="05020102010507070707" pitchFamily="18" charset="2"/>
              <a:buChar char="Ø"/>
            </a:pPr>
            <a:endParaRPr lang="en-CA"/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2D5CE-F60C-FCC3-7CFF-3DBD1E8E87F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731520" y="6251847"/>
            <a:ext cx="467430" cy="365125"/>
          </a:xfrm>
        </p:spPr>
        <p:txBody>
          <a:bodyPr/>
          <a:lstStyle/>
          <a:p>
            <a:fld id="{926D42CC-6432-426B-9DA3-4963AAB53B1D}" type="slidenum">
              <a:rPr lang="en-CA" smtClean="0"/>
              <a:pPr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031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1D041-2937-E384-859B-119632C5861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Mises à jour du système : droits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1D061-7433-5C42-3AF9-7CDE9D18B65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71168" y="1684336"/>
            <a:ext cx="10623589" cy="4028344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 dirty="0"/>
              <a:t>Québec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Modification des droits exigibles relatifs aux secteurs des valeurs mobilières et des dérivés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Pour en savoir plus : </a:t>
            </a:r>
            <a:r>
              <a:rPr lang="fr-CA" dirty="0">
                <a:ea typeface=""/>
                <a:cs typeface="+mn-lt"/>
                <a:hlinkClick r:id="rId5"/>
              </a:rPr>
              <a:t>Recalibrage des droits de l’AMF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b="1" dirty="0"/>
              <a:t>Île-du-Prince-Édouard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Droits supplémentaires exigés pour chaque nouvelle catégorie ou série de titres dans les dossiers de placement de titres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b="1" dirty="0"/>
              <a:t>Plusieurs territoires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Correction du calcul des droits pour l’</a:t>
            </a:r>
            <a:r>
              <a:rPr lang="fr-CA" i="1" dirty="0">
                <a:ea typeface=""/>
                <a:cs typeface="+mn-lt"/>
              </a:rPr>
              <a:t>ajout</a:t>
            </a:r>
            <a:r>
              <a:rPr lang="fr-CA" dirty="0"/>
              <a:t> d’un </a:t>
            </a:r>
            <a:r>
              <a:rPr lang="fr-CA" b="1" dirty="0"/>
              <a:t>territoire</a:t>
            </a:r>
            <a:r>
              <a:rPr lang="fr-CA" dirty="0"/>
              <a:t> à une </a:t>
            </a:r>
            <a:r>
              <a:rPr lang="fr-CA" b="1" dirty="0">
                <a:ea typeface=""/>
                <a:cs typeface="+mn-lt"/>
              </a:rPr>
              <a:t>déclaration de placement avec dispense modifiée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09A7F-21EF-5484-F4B9-7291E6A7D74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9630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A7007-C7E0-1F5C-009C-024EB2129F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Mises à jour du système : améliorations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FFAFC-573B-0606-DDF6-1B13C86C40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2445" y="1714515"/>
            <a:ext cx="10504056" cy="3432324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/>
              <a:t>Notifications d’expiration du mot de passe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Modification du délai et de la fréquence des notifications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/>
              <a:t>Liste des émetteurs assujettis</a:t>
            </a:r>
          </a:p>
          <a:p>
            <a:pPr marL="629920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sz="1800"/>
              <a:t>Ajout d’une colonne CUSIP; les fichiers exportés contiennent la date et l’heure de création </a:t>
            </a:r>
            <a:br>
              <a:rPr lang="fr-CA"/>
            </a:br>
            <a:endParaRPr lang="fr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10658-87B4-96B8-9E52-91E73C54395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060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323D-0136-DE0F-1402-509AEBB78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E96C-1E54-23D3-8C82-8678F46282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Mises à jour du système : améliorations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3A550-0F66-BC95-20FB-9F656BAE53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2444" y="1978574"/>
            <a:ext cx="9953305" cy="3598305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,sans-serif" panose="05020102010507070707" pitchFamily="18" charset="2"/>
              <a:buChar char="q"/>
            </a:pPr>
            <a:r>
              <a:rPr lang="fr-CA" sz="1800" b="1"/>
              <a:t>Dépôts par un tiers ou d’acquisition de titres</a:t>
            </a:r>
          </a:p>
          <a:p>
            <a:pPr marL="667385" lvl="1" indent="-342900">
              <a:lnSpc>
                <a:spcPct val="150000"/>
              </a:lnSpc>
              <a:buFont typeface="Wingdings,sans-serif" panose="05020102010507070707" pitchFamily="18" charset="2"/>
              <a:buChar char="Ø"/>
            </a:pPr>
            <a:r>
              <a:rPr lang="fr-CA"/>
              <a:t>Mise à jour du texte d’indice du champ « Nom de l’émetteur visé » pour préciser que la recherche vise autant les profils publics que les profils privés sur lesquels la personne a autorité</a:t>
            </a:r>
          </a:p>
          <a:p>
            <a:pPr marL="305435" indent="-305435">
              <a:lnSpc>
                <a:spcPct val="150000"/>
              </a:lnSpc>
              <a:buFont typeface="Wingdings,sans-serif" panose="05020102010507070707" pitchFamily="18" charset="2"/>
              <a:buChar char="q"/>
            </a:pPr>
            <a:r>
              <a:rPr lang="fr-CA" b="1"/>
              <a:t>Profils : onglet « Dossiers »</a:t>
            </a:r>
          </a:p>
          <a:p>
            <a:pPr marL="629920" lvl="1" indent="-305435">
              <a:lnSpc>
                <a:spcPct val="150000"/>
              </a:lnSpc>
              <a:buFont typeface="Wingdings,sans-serif" panose="05020102010507070707" pitchFamily="18" charset="2"/>
              <a:buChar char="Ø"/>
            </a:pPr>
            <a:r>
              <a:rPr lang="fr-CA"/>
              <a:t>Il n’est plus nécessaire d’entrer les zéros précédant un numéro lors du filtrage par numéro de dossier à l’onglet « Dossiers » d’un profil.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C4592-96D2-1CA1-4997-758A9CEB9C8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574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BF283-C127-F0A0-57F2-256254416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8C937-C526-D533-9F1A-CA8700DB8B9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Mises à jour du système : problèmes corrigés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13012-9F31-A040-A2D3-4E1E090BA0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71168" y="1857861"/>
            <a:ext cx="10487788" cy="4013255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 dirty="0"/>
              <a:t>Perte d’autorité sur des dossiers 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Correction de la perte d’autorité sur des dossiers déjà envoyés 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 dirty="0"/>
              <a:t>Déclaration de placement avec dispense (45-106A1)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 dirty="0"/>
              <a:t>L’Appendice 2 affiche dorénavant la province entrée plutôt que la valeur « CA ».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A4B56-DFD5-CB84-31E7-4F3E1F333F99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151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E7F2C-CEC3-D365-A87F-EC4BEF24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4ED7A-4071-91A6-9D86-994F8FB34B0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Mises à jour du système : problèmes corrigés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CD79E-A686-B9C5-FB8D-7609CC8BC9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71168" y="1986118"/>
            <a:ext cx="9831412" cy="3884998"/>
          </a:xfrm>
        </p:spPr>
        <p:txBody>
          <a:bodyPr/>
          <a:lstStyle/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/>
              <a:t>Octroi de l’autorité sur un profil</a:t>
            </a:r>
          </a:p>
          <a:p>
            <a:pPr marL="629920" lvl="1" indent="-305435">
              <a:lnSpc>
                <a:spcPct val="150000"/>
              </a:lnSpc>
              <a:buFont typeface="Wingdings,sans-serif" panose="05020102010507070707" pitchFamily="18" charset="2"/>
              <a:buChar char="Ø"/>
            </a:pPr>
            <a:r>
              <a:rPr lang="fr-CA"/>
              <a:t>Correction d’un problème intermittent qui empêchait la personne d’ajouter son organisation lors de l’octroi ou la révocation d’une autorité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sz="1800" b="1"/>
              <a:t>Formulaire sur les droits de participation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Les formulaires générés affichent dorénavant la date de l’envoi plutôt que la date du brouillon.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3C325-08F0-0C95-B1FF-737EBA1DA55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248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C9733-674C-80A2-B4A6-92C2C23C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39B6A-1BB2-E2C2-ABD2-8AF59F40DF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Rappels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2D771-D9A5-3317-127B-CAA00FB637E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4920" y="1563624"/>
            <a:ext cx="10494036" cy="415078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CA" b="1"/>
              <a:t>Prochaine mise à jour de SEDAR+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r>
              <a:rPr lang="fr-CA" b="1"/>
              <a:t>Septembre 2026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Début de la consolidation des doublons de profils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Page de sommaire de droits nuls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Modifications au temps de réponse du système</a:t>
            </a:r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r>
              <a:rPr lang="fr-CA"/>
              <a:t>Correction d’anomalies</a:t>
            </a:r>
          </a:p>
          <a:p>
            <a:pPr marL="305435" indent="-305435">
              <a:lnSpc>
                <a:spcPct val="150000"/>
              </a:lnSpc>
              <a:buFont typeface="Wingdings" panose="05020102010507070707" pitchFamily="18" charset="2"/>
              <a:buChar char="q"/>
            </a:pPr>
            <a:endParaRPr lang="en-GB"/>
          </a:p>
          <a:p>
            <a:pPr marL="629920" lvl="1" indent="-305435">
              <a:lnSpc>
                <a:spcPct val="150000"/>
              </a:lnSpc>
              <a:buFont typeface="Wingdings" panose="05020102010507070707" pitchFamily="18" charset="2"/>
              <a:buChar char="Ø"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6AA0D-763D-28B1-8125-8DB14CEFEC2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/>
        <p:txBody>
          <a:bodyPr/>
          <a:lstStyle/>
          <a:p>
            <a:fld id="{926D42CC-6432-426B-9DA3-4963AAB53B1D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44062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2_Blue_SEDAR+">
  <a:themeElements>
    <a:clrScheme name="SEDAR+ 2">
      <a:dk1>
        <a:srgbClr val="000000"/>
      </a:dk1>
      <a:lt1>
        <a:srgbClr val="FFFFFF"/>
      </a:lt1>
      <a:dk2>
        <a:srgbClr val="7E8A26"/>
      </a:dk2>
      <a:lt2>
        <a:srgbClr val="FFFFFF"/>
      </a:lt2>
      <a:accent1>
        <a:srgbClr val="0E77BE"/>
      </a:accent1>
      <a:accent2>
        <a:srgbClr val="8D9C3A"/>
      </a:accent2>
      <a:accent3>
        <a:srgbClr val="D14927"/>
      </a:accent3>
      <a:accent4>
        <a:srgbClr val="BDBD9C"/>
      </a:accent4>
      <a:accent5>
        <a:srgbClr val="0064A0"/>
      </a:accent5>
      <a:accent6>
        <a:srgbClr val="7E8A26"/>
      </a:accent6>
      <a:hlink>
        <a:srgbClr val="0077BF"/>
      </a:hlink>
      <a:folHlink>
        <a:srgbClr val="0064A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 anchor="b" anchorCtr="0">
        <a:spAutoFit/>
      </a:bodyPr>
      <a:lstStyle>
        <a:defPPr algn="l">
          <a:defRPr sz="4200" dirty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EDAR+ 2021 TEMPLATE2" id="{72C72755-6552-5E46-A7FF-33A235E5148D}" vid="{0DF13B5C-1A4F-CE4B-9685-A57584EE8A4E}"/>
    </a:ext>
  </a:extLst>
</a:theme>
</file>

<file path=ppt/theme/theme2.xml><?xml version="1.0" encoding="utf-8"?>
<a:theme xmlns:a="http://schemas.openxmlformats.org/drawingml/2006/main" name="1_Blue_SEDAR+">
  <a:themeElements>
    <a:clrScheme name="SEDAR+ 2">
      <a:dk1>
        <a:srgbClr val="000000"/>
      </a:dk1>
      <a:lt1>
        <a:srgbClr val="FFFFFF"/>
      </a:lt1>
      <a:dk2>
        <a:srgbClr val="7E8A26"/>
      </a:dk2>
      <a:lt2>
        <a:srgbClr val="FFFFFF"/>
      </a:lt2>
      <a:accent1>
        <a:srgbClr val="0E77BE"/>
      </a:accent1>
      <a:accent2>
        <a:srgbClr val="8D9C3A"/>
      </a:accent2>
      <a:accent3>
        <a:srgbClr val="D14927"/>
      </a:accent3>
      <a:accent4>
        <a:srgbClr val="BDBD9C"/>
      </a:accent4>
      <a:accent5>
        <a:srgbClr val="0064A0"/>
      </a:accent5>
      <a:accent6>
        <a:srgbClr val="7E8A26"/>
      </a:accent6>
      <a:hlink>
        <a:srgbClr val="0077BF"/>
      </a:hlink>
      <a:folHlink>
        <a:srgbClr val="0064A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 anchor="b" anchorCtr="0">
        <a:spAutoFit/>
      </a:bodyPr>
      <a:lstStyle>
        <a:defPPr algn="l">
          <a:defRPr sz="4200" dirty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EDAR+ Template (3).pptx" id="{0F589537-FA33-427A-B187-9F61EE82027B}" vid="{4DB69778-527C-4156-B445-0FAD42069B96}"/>
    </a:ext>
  </a:extLst>
</a:theme>
</file>

<file path=ppt/theme/theme3.xml><?xml version="1.0" encoding="utf-8"?>
<a:theme xmlns:a="http://schemas.openxmlformats.org/drawingml/2006/main" name="Green_SEDAR+">
  <a:themeElements>
    <a:clrScheme name="SEDAR+">
      <a:dk1>
        <a:srgbClr val="000000"/>
      </a:dk1>
      <a:lt1>
        <a:srgbClr val="FFFFFF"/>
      </a:lt1>
      <a:dk2>
        <a:srgbClr val="7E8A26"/>
      </a:dk2>
      <a:lt2>
        <a:srgbClr val="FFFFFF"/>
      </a:lt2>
      <a:accent1>
        <a:srgbClr val="0E77BE"/>
      </a:accent1>
      <a:accent2>
        <a:srgbClr val="8D9C3A"/>
      </a:accent2>
      <a:accent3>
        <a:srgbClr val="D14927"/>
      </a:accent3>
      <a:accent4>
        <a:srgbClr val="BDBD9C"/>
      </a:accent4>
      <a:accent5>
        <a:srgbClr val="0064A0"/>
      </a:accent5>
      <a:accent6>
        <a:srgbClr val="7E8A26"/>
      </a:accent6>
      <a:hlink>
        <a:srgbClr val="0077BF"/>
      </a:hlink>
      <a:folHlink>
        <a:srgbClr val="0064A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b" anchorCtr="0">
        <a:spAutoFit/>
      </a:bodyPr>
      <a:lstStyle>
        <a:defPPr algn="l">
          <a:defRPr sz="4200" dirty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EDAR+ Template (3).pptx" id="{0F589537-FA33-427A-B187-9F61EE82027B}" vid="{D7782B48-598C-4796-8C2C-FD46F3D1FC6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FA28F727BDAE438CA371B63BDC96B1" ma:contentTypeVersion="19" ma:contentTypeDescription="Create a new document." ma:contentTypeScope="" ma:versionID="5317eb8031cbf147ead5ed0bcf789ab3">
  <xsd:schema xmlns:xsd="http://www.w3.org/2001/XMLSchema" xmlns:xs="http://www.w3.org/2001/XMLSchema" xmlns:p="http://schemas.microsoft.com/office/2006/metadata/properties" xmlns:ns1="http://schemas.microsoft.com/sharepoint/v3" xmlns:ns2="288535ff-1a22-4304-a126-8e9573731071" xmlns:ns3="ec5f4457-57c9-4ae3-8b68-d774705007b6" xmlns:ns4="42dad8ad-31e2-431c-9de9-0f9f97ad42b6" targetNamespace="http://schemas.microsoft.com/office/2006/metadata/properties" ma:root="true" ma:fieldsID="2faf864bf71dc7cfd2471754328b899f" ns1:_="" ns2:_="" ns3:_="" ns4:_="">
    <xsd:import namespace="http://schemas.microsoft.com/sharepoint/v3"/>
    <xsd:import namespace="288535ff-1a22-4304-a126-8e9573731071"/>
    <xsd:import namespace="ec5f4457-57c9-4ae3-8b68-d774705007b6"/>
    <xsd:import namespace="42dad8ad-31e2-431c-9de9-0f9f97ad4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4:SharedWithUsers" minOccurs="0"/>
                <xsd:element ref="ns4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535ff-1a22-4304-a126-8e95737310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9488f38-77cd-4df1-ab25-00e1673c70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5f4457-57c9-4ae3-8b68-d774705007b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37b01abb-c624-4c7f-9f67-e6b3134176d9}" ma:internalName="TaxCatchAll" ma:showField="CatchAllData" ma:web="ec5f4457-57c9-4ae3-8b68-d774705007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ad8ad-31e2-431c-9de9-0f9f97ad42b6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8535ff-1a22-4304-a126-8e9573731071">
      <Terms xmlns="http://schemas.microsoft.com/office/infopath/2007/PartnerControls"/>
    </lcf76f155ced4ddcb4097134ff3c332f>
    <TaxCatchAll xmlns="ec5f4457-57c9-4ae3-8b68-d774705007b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FCB3AE7-0088-4358-8A31-BC77F5FACA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893D68-F6BD-4268-BFCD-A11393D81B03}">
  <ds:schemaRefs>
    <ds:schemaRef ds:uri="288535ff-1a22-4304-a126-8e9573731071"/>
    <ds:schemaRef ds:uri="42dad8ad-31e2-431c-9de9-0f9f97ad42b6"/>
    <ds:schemaRef ds:uri="ec5f4457-57c9-4ae3-8b68-d774705007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A8E4835-1392-4B8E-983A-605F2E692C7D}">
  <ds:schemaRefs>
    <ds:schemaRef ds:uri="288535ff-1a22-4304-a126-8e9573731071"/>
    <ds:schemaRef ds:uri="42dad8ad-31e2-431c-9de9-0f9f97ad42b6"/>
    <ds:schemaRef ds:uri="ec5f4457-57c9-4ae3-8b68-d774705007b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f96b180-e791-4a53-aee9-876f75c58e7d}" enabled="0" method="" siteId="{4f96b180-e791-4a53-aee9-876f75c58e7d}" removed="1"/>
  <clbl:label id="{6be7ebee-5b98-4973-86ef-ae3752ea54e7}" enabled="1" method="Privileged" siteId="{b9fec68c-c92d-461e-9a97-3d03a0f18b82}" contentBits="0" removed="0"/>
  <clbl:label id="{f932f69f-9fb3-4d85-9e01-08a1ff533608}" enabled="0" method="" siteId="{f932f69f-9fb3-4d85-9e01-08a1ff5336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SEDAR+ Template</Template>
  <TotalTime>1</TotalTime>
  <Words>529</Words>
  <Application>Microsoft Office PowerPoint</Application>
  <PresentationFormat>Widescreen</PresentationFormat>
  <Paragraphs>76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Arial</vt:lpstr>
      <vt:lpstr>Calibri</vt:lpstr>
      <vt:lpstr>Gill Sans MT</vt:lpstr>
      <vt:lpstr>Wingdings</vt:lpstr>
      <vt:lpstr>Wingdings 2</vt:lpstr>
      <vt:lpstr>Wingdings,sans-serif</vt:lpstr>
      <vt:lpstr>2_Blue_SEDAR+</vt:lpstr>
      <vt:lpstr>1_Blue_SEDAR+</vt:lpstr>
      <vt:lpstr>Green_SEDAR+</vt:lpstr>
      <vt:lpstr>Webinaire SEDAR+ pour déposants</vt:lpstr>
      <vt:lpstr>Bienvenue!</vt:lpstr>
      <vt:lpstr>Programme</vt:lpstr>
      <vt:lpstr>Mises à jour du système : droits</vt:lpstr>
      <vt:lpstr>Mises à jour du système : améliorations</vt:lpstr>
      <vt:lpstr>Mises à jour du système : améliorations (suite)</vt:lpstr>
      <vt:lpstr>Mises à jour du système : problèmes corrigés</vt:lpstr>
      <vt:lpstr>Mises à jour du système : problèmes corrigés (suite)</vt:lpstr>
      <vt:lpstr>Rappels</vt:lpstr>
      <vt:lpstr>Rappels (suite)</vt:lpstr>
      <vt:lpstr>Des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Shelly Nowroski</dc:creator>
  <cp:lastModifiedBy>Oluwadamilola Ishola</cp:lastModifiedBy>
  <cp:revision>35</cp:revision>
  <dcterms:created xsi:type="dcterms:W3CDTF">2025-02-11T05:03:30Z</dcterms:created>
  <dcterms:modified xsi:type="dcterms:W3CDTF">2026-08-06T19:20:01Z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0x0101003DFA28F727BDAE438CA371B63BDC96B1</vt:lpwstr>
  </property>
  <property fmtid="{D5CDD505-2E9C-101B-9397-08002B2CF9AE}" pid="3" name="MediaServiceImageTags">
    <vt:lpwstr/>
  </property>
</Properties>
</file>